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70" r:id="rId5"/>
    <p:sldId id="263" r:id="rId6"/>
    <p:sldId id="262" r:id="rId7"/>
    <p:sldId id="259" r:id="rId8"/>
    <p:sldId id="261" r:id="rId9"/>
    <p:sldId id="260" r:id="rId10"/>
    <p:sldId id="264" r:id="rId11"/>
    <p:sldId id="271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3B3D31E0-1F88-4909-97F6-116600D03A96}">
          <p14:sldIdLst>
            <p14:sldId id="256"/>
            <p14:sldId id="257"/>
            <p14:sldId id="258"/>
            <p14:sldId id="270"/>
            <p14:sldId id="263"/>
            <p14:sldId id="262"/>
            <p14:sldId id="259"/>
            <p14:sldId id="261"/>
            <p14:sldId id="260"/>
          </p14:sldIdLst>
        </p14:section>
        <p14:section name="Sección sin título" id="{DBA163B0-5181-4767-A59C-7C0C33D5E1A7}">
          <p14:sldIdLst>
            <p14:sldId id="264"/>
            <p14:sldId id="271"/>
            <p14:sldId id="265"/>
            <p14:sldId id="266"/>
            <p14:sldId id="267"/>
            <p14:sldId id="268"/>
            <p14:sldId id="2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22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BA8E-542B-4492-A616-FDEF8A5929D2}" type="datetimeFigureOut">
              <a:rPr lang="es-CL" smtClean="0"/>
              <a:t>28-07-2015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163D943-D14D-4EDF-B7DF-F78D652900E5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BA8E-542B-4492-A616-FDEF8A5929D2}" type="datetimeFigureOut">
              <a:rPr lang="es-CL" smtClean="0"/>
              <a:t>28-07-2015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D943-D14D-4EDF-B7DF-F78D652900E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BA8E-542B-4492-A616-FDEF8A5929D2}" type="datetimeFigureOut">
              <a:rPr lang="es-CL" smtClean="0"/>
              <a:t>28-07-2015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D943-D14D-4EDF-B7DF-F78D652900E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BA8E-542B-4492-A616-FDEF8A5929D2}" type="datetimeFigureOut">
              <a:rPr lang="es-CL" smtClean="0"/>
              <a:t>28-07-2015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D943-D14D-4EDF-B7DF-F78D652900E5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BA8E-542B-4492-A616-FDEF8A5929D2}" type="datetimeFigureOut">
              <a:rPr lang="es-CL" smtClean="0"/>
              <a:t>28-07-2015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CL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163D943-D14D-4EDF-B7DF-F78D652900E5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BA8E-542B-4492-A616-FDEF8A5929D2}" type="datetimeFigureOut">
              <a:rPr lang="es-CL" smtClean="0"/>
              <a:t>28-07-2015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D943-D14D-4EDF-B7DF-F78D652900E5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BA8E-542B-4492-A616-FDEF8A5929D2}" type="datetimeFigureOut">
              <a:rPr lang="es-CL" smtClean="0"/>
              <a:t>28-07-2015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D943-D14D-4EDF-B7DF-F78D652900E5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BA8E-542B-4492-A616-FDEF8A5929D2}" type="datetimeFigureOut">
              <a:rPr lang="es-CL" smtClean="0"/>
              <a:t>28-07-2015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D943-D14D-4EDF-B7DF-F78D652900E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BA8E-542B-4492-A616-FDEF8A5929D2}" type="datetimeFigureOut">
              <a:rPr lang="es-CL" smtClean="0"/>
              <a:t>28-07-2015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D943-D14D-4EDF-B7DF-F78D652900E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BA8E-542B-4492-A616-FDEF8A5929D2}" type="datetimeFigureOut">
              <a:rPr lang="es-CL" smtClean="0"/>
              <a:t>28-07-2015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D943-D14D-4EDF-B7DF-F78D652900E5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BA8E-542B-4492-A616-FDEF8A5929D2}" type="datetimeFigureOut">
              <a:rPr lang="es-CL" smtClean="0"/>
              <a:t>28-07-2015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163D943-D14D-4EDF-B7DF-F78D652900E5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3C5BA8E-542B-4492-A616-FDEF8A5929D2}" type="datetimeFigureOut">
              <a:rPr lang="es-CL" smtClean="0"/>
              <a:t>28-07-2015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163D943-D14D-4EDF-B7DF-F78D652900E5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3710979"/>
            <a:ext cx="5712179" cy="648072"/>
          </a:xfrm>
        </p:spPr>
        <p:txBody>
          <a:bodyPr>
            <a:normAutofit/>
          </a:bodyPr>
          <a:lstStyle/>
          <a:p>
            <a:r>
              <a:rPr lang="es-MX" sz="3600" dirty="0" smtClean="0"/>
              <a:t>Proceso de Práctica y Titulación</a:t>
            </a:r>
            <a:endParaRPr lang="es-CL" sz="3600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55257" y="1700808"/>
            <a:ext cx="7848600" cy="833264"/>
          </a:xfrm>
        </p:spPr>
        <p:txBody>
          <a:bodyPr>
            <a:normAutofit/>
          </a:bodyPr>
          <a:lstStyle/>
          <a:p>
            <a:r>
              <a:rPr lang="es-MX" sz="2400" dirty="0" smtClean="0"/>
              <a:t>Centro Educacional Alberto Hurtado</a:t>
            </a:r>
            <a:endParaRPr lang="es-CL" sz="2400" dirty="0"/>
          </a:p>
        </p:txBody>
      </p:sp>
      <p:pic>
        <p:nvPicPr>
          <p:cNvPr id="1026" name="Picture 2" descr="C:\Users\Marcelo\Desktop\Logo Centro Educacional Alberto Hurtado.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89683"/>
            <a:ext cx="1728192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691680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6012160" y="352518"/>
            <a:ext cx="28257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Área Técnico-Profesional</a:t>
            </a:r>
            <a:endParaRPr lang="es-CL" sz="1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476" y="3140968"/>
            <a:ext cx="1395413" cy="240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017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3032956"/>
            <a:ext cx="6552728" cy="3825044"/>
          </a:xfrm>
        </p:spPr>
        <p:txBody>
          <a:bodyPr>
            <a:normAutofit fontScale="47500" lnSpcReduction="20000"/>
          </a:bodyPr>
          <a:lstStyle/>
          <a:p>
            <a:endParaRPr lang="es-CL" dirty="0"/>
          </a:p>
          <a:p>
            <a:pPr marL="514350" indent="-514350" algn="l">
              <a:lnSpc>
                <a:spcPct val="120000"/>
              </a:lnSpc>
              <a:buFont typeface="+mj-lt"/>
              <a:buAutoNum type="arabicParenR"/>
            </a:pPr>
            <a:r>
              <a:rPr lang="es-MX" sz="3600" dirty="0" smtClean="0"/>
              <a:t>Mantener una buena actitud hacia el trabajo.</a:t>
            </a:r>
          </a:p>
          <a:p>
            <a:pPr marL="514350" indent="-514350" algn="l">
              <a:lnSpc>
                <a:spcPct val="120000"/>
              </a:lnSpc>
              <a:buFont typeface="+mj-lt"/>
              <a:buAutoNum type="arabicParenR"/>
            </a:pPr>
            <a:r>
              <a:rPr lang="es-MX" sz="3600" dirty="0" smtClean="0"/>
              <a:t>Ser responsable con la asistencia y los horarios de la empresa.</a:t>
            </a:r>
          </a:p>
          <a:p>
            <a:pPr marL="514350" indent="-514350" algn="l">
              <a:lnSpc>
                <a:spcPct val="120000"/>
              </a:lnSpc>
              <a:buFont typeface="+mj-lt"/>
              <a:buAutoNum type="arabicParenR"/>
            </a:pPr>
            <a:r>
              <a:rPr lang="es-MX" sz="3600" dirty="0" smtClean="0"/>
              <a:t>Demostrar interés por las tareas a desarrollar.</a:t>
            </a:r>
          </a:p>
          <a:p>
            <a:pPr marL="514350" indent="-514350" algn="l">
              <a:lnSpc>
                <a:spcPct val="120000"/>
              </a:lnSpc>
              <a:buFont typeface="+mj-lt"/>
              <a:buAutoNum type="arabicParenR"/>
            </a:pPr>
            <a:r>
              <a:rPr lang="es-MX" sz="3600" dirty="0" smtClean="0"/>
              <a:t>Respetar al maestro guía y a los compañeros de trabajo.</a:t>
            </a:r>
          </a:p>
          <a:p>
            <a:pPr marL="514350" indent="-514350" algn="l">
              <a:lnSpc>
                <a:spcPct val="120000"/>
              </a:lnSpc>
              <a:buFont typeface="+mj-lt"/>
              <a:buAutoNum type="arabicParenR"/>
            </a:pPr>
            <a:r>
              <a:rPr lang="es-MX" sz="3600" dirty="0" smtClean="0"/>
              <a:t>Ser proactivo (a).</a:t>
            </a:r>
          </a:p>
          <a:p>
            <a:pPr marL="514350" indent="-514350" algn="l">
              <a:lnSpc>
                <a:spcPct val="120000"/>
              </a:lnSpc>
              <a:buFont typeface="+mj-lt"/>
              <a:buAutoNum type="arabicParenR"/>
            </a:pPr>
            <a:r>
              <a:rPr lang="es-MX" sz="3600" dirty="0" smtClean="0"/>
              <a:t>Respetar las medidas de seguridad de la empresa.</a:t>
            </a:r>
          </a:p>
          <a:p>
            <a:pPr marL="514350" indent="-514350" algn="l">
              <a:lnSpc>
                <a:spcPct val="120000"/>
              </a:lnSpc>
              <a:buFont typeface="+mj-lt"/>
              <a:buAutoNum type="arabicParenR"/>
            </a:pPr>
            <a:r>
              <a:rPr lang="es-MX" sz="3600" dirty="0" smtClean="0"/>
              <a:t>Ante una duda siempre es mejor preguntar.</a:t>
            </a:r>
          </a:p>
          <a:p>
            <a:pPr marL="514350" indent="-514350" algn="l">
              <a:lnSpc>
                <a:spcPct val="120000"/>
              </a:lnSpc>
              <a:buFont typeface="+mj-lt"/>
              <a:buAutoNum type="arabicParenR"/>
            </a:pPr>
            <a:endParaRPr lang="es-MX" dirty="0" smtClean="0"/>
          </a:p>
          <a:p>
            <a:pPr algn="l"/>
            <a:endParaRPr lang="es-CL" dirty="0" smtClean="0"/>
          </a:p>
          <a:p>
            <a:pPr algn="l"/>
            <a:endParaRPr lang="es-CL" dirty="0" smtClean="0"/>
          </a:p>
          <a:p>
            <a:pPr algn="l"/>
            <a:endParaRPr lang="es-CL" dirty="0"/>
          </a:p>
          <a:p>
            <a:pPr algn="l"/>
            <a:r>
              <a:rPr lang="es-CL" dirty="0"/>
              <a:t> </a:t>
            </a:r>
          </a:p>
          <a:p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848600" cy="833264"/>
          </a:xfrm>
        </p:spPr>
        <p:txBody>
          <a:bodyPr>
            <a:normAutofit fontScale="90000"/>
          </a:bodyPr>
          <a:lstStyle/>
          <a:p>
            <a:r>
              <a:rPr lang="es-MX" sz="2400" dirty="0"/>
              <a:t>¿</a:t>
            </a:r>
            <a:r>
              <a:rPr lang="es-MX" sz="2400" dirty="0" smtClean="0"/>
              <a:t>Qué hacer durante la realización de la Práctica Profesional?</a:t>
            </a:r>
            <a:endParaRPr lang="es-CL" sz="2400" dirty="0"/>
          </a:p>
        </p:txBody>
      </p:sp>
      <p:pic>
        <p:nvPicPr>
          <p:cNvPr id="1026" name="Picture 2" descr="C:\Users\Marcelo\Desktop\Logo Centro Educacional Alberto Hurtado.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360" y="167049"/>
            <a:ext cx="1581720" cy="114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691680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012160" y="352518"/>
            <a:ext cx="28257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956251">
                        <a:shade val="20000"/>
                        <a:satMod val="245000"/>
                      </a:srgbClr>
                    </a:gs>
                    <a:gs pos="43000">
                      <a:srgbClr val="956251">
                        <a:satMod val="255000"/>
                      </a:srgbClr>
                    </a:gs>
                    <a:gs pos="48000">
                      <a:srgbClr val="956251">
                        <a:shade val="85000"/>
                        <a:satMod val="255000"/>
                      </a:srgbClr>
                    </a:gs>
                    <a:gs pos="100000">
                      <a:srgbClr val="956251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Área Técnico-Profesional</a:t>
            </a:r>
            <a:endParaRPr lang="es-CL" sz="1200" b="1" cap="all" dirty="0">
              <a:ln w="9000" cmpd="sng">
                <a:solidFill>
                  <a:srgbClr val="956251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956251">
                      <a:shade val="20000"/>
                      <a:satMod val="245000"/>
                    </a:srgbClr>
                  </a:gs>
                  <a:gs pos="43000">
                    <a:srgbClr val="956251">
                      <a:satMod val="255000"/>
                    </a:srgbClr>
                  </a:gs>
                  <a:gs pos="48000">
                    <a:srgbClr val="956251">
                      <a:shade val="85000"/>
                      <a:satMod val="255000"/>
                    </a:srgbClr>
                  </a:gs>
                  <a:gs pos="100000">
                    <a:srgbClr val="956251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206" y="3630513"/>
            <a:ext cx="1743794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294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3032956"/>
            <a:ext cx="6552728" cy="3825044"/>
          </a:xfrm>
        </p:spPr>
        <p:txBody>
          <a:bodyPr>
            <a:normAutofit fontScale="85000" lnSpcReduction="20000"/>
          </a:bodyPr>
          <a:lstStyle/>
          <a:p>
            <a:endParaRPr lang="es-CL" dirty="0"/>
          </a:p>
          <a:p>
            <a:pPr marL="514350" indent="-514350" algn="l">
              <a:lnSpc>
                <a:spcPct val="120000"/>
              </a:lnSpc>
              <a:buFont typeface="+mj-lt"/>
              <a:buAutoNum type="arabicParenR"/>
            </a:pPr>
            <a:r>
              <a:rPr lang="es-CL" dirty="0" smtClean="0"/>
              <a:t>Solicitar al Maestro Guía de la empresa que complete, firme y timbre el documento “Plan de Práctica” que el alumno (a) entregó en la empresa al iniciar su práctica.</a:t>
            </a:r>
          </a:p>
          <a:p>
            <a:pPr marL="514350" indent="-514350" algn="l">
              <a:buFont typeface="+mj-lt"/>
              <a:buAutoNum type="arabicParenR"/>
            </a:pPr>
            <a:r>
              <a:rPr lang="es-MX" dirty="0" smtClean="0"/>
              <a:t>Entregar el documento en el establecimiento educacional.</a:t>
            </a:r>
          </a:p>
          <a:p>
            <a:pPr marL="514350" indent="-514350" algn="l">
              <a:buFont typeface="+mj-lt"/>
              <a:buAutoNum type="arabicParenR"/>
            </a:pPr>
            <a:r>
              <a:rPr lang="es-MX" dirty="0" smtClean="0"/>
              <a:t>Cancelar junto a la entrega del documento, cuota para trámite de título.</a:t>
            </a:r>
          </a:p>
          <a:p>
            <a:pPr algn="l"/>
            <a:endParaRPr lang="es-CL" dirty="0" smtClean="0"/>
          </a:p>
          <a:p>
            <a:pPr algn="l"/>
            <a:endParaRPr lang="es-CL" dirty="0" smtClean="0"/>
          </a:p>
          <a:p>
            <a:pPr algn="l"/>
            <a:endParaRPr lang="es-CL" dirty="0"/>
          </a:p>
          <a:p>
            <a:pPr algn="l"/>
            <a:r>
              <a:rPr lang="es-CL" dirty="0"/>
              <a:t> </a:t>
            </a:r>
          </a:p>
          <a:p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848600" cy="833264"/>
          </a:xfrm>
        </p:spPr>
        <p:txBody>
          <a:bodyPr>
            <a:normAutofit fontScale="90000"/>
          </a:bodyPr>
          <a:lstStyle/>
          <a:p>
            <a:r>
              <a:rPr lang="es-MX" sz="2400" dirty="0" smtClean="0"/>
              <a:t>¿Cuáles son los pasos a seguir al terminar la Práctica Profesional?</a:t>
            </a:r>
            <a:endParaRPr lang="es-CL" sz="2400" dirty="0"/>
          </a:p>
        </p:txBody>
      </p:sp>
      <p:pic>
        <p:nvPicPr>
          <p:cNvPr id="1026" name="Picture 2" descr="C:\Users\Marcelo\Desktop\Logo Centro Educacional Alberto Hurtado.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360" y="167049"/>
            <a:ext cx="1581720" cy="114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691680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012160" y="352518"/>
            <a:ext cx="28257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956251">
                        <a:shade val="20000"/>
                        <a:satMod val="245000"/>
                      </a:srgbClr>
                    </a:gs>
                    <a:gs pos="43000">
                      <a:srgbClr val="956251">
                        <a:satMod val="255000"/>
                      </a:srgbClr>
                    </a:gs>
                    <a:gs pos="48000">
                      <a:srgbClr val="956251">
                        <a:shade val="85000"/>
                        <a:satMod val="255000"/>
                      </a:srgbClr>
                    </a:gs>
                    <a:gs pos="100000">
                      <a:srgbClr val="956251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Área Técnico-Profesional</a:t>
            </a:r>
            <a:endParaRPr lang="es-CL" sz="1200" b="1" cap="all" dirty="0">
              <a:ln w="9000" cmpd="sng">
                <a:solidFill>
                  <a:srgbClr val="956251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956251">
                      <a:shade val="20000"/>
                      <a:satMod val="245000"/>
                    </a:srgbClr>
                  </a:gs>
                  <a:gs pos="43000">
                    <a:srgbClr val="956251">
                      <a:satMod val="255000"/>
                    </a:srgbClr>
                  </a:gs>
                  <a:gs pos="48000">
                    <a:srgbClr val="956251">
                      <a:shade val="85000"/>
                      <a:satMod val="255000"/>
                    </a:srgbClr>
                  </a:gs>
                  <a:gs pos="100000">
                    <a:srgbClr val="956251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645024"/>
            <a:ext cx="1743794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648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3045408"/>
            <a:ext cx="6840760" cy="3335920"/>
          </a:xfrm>
        </p:spPr>
        <p:txBody>
          <a:bodyPr>
            <a:normAutofit fontScale="25000" lnSpcReduction="20000"/>
          </a:bodyPr>
          <a:lstStyle/>
          <a:p>
            <a:endParaRPr lang="es-CL" dirty="0"/>
          </a:p>
          <a:p>
            <a:pPr algn="l"/>
            <a:r>
              <a:rPr lang="es-CL" sz="8000" b="1" i="1" dirty="0" smtClean="0"/>
              <a:t>¿</a:t>
            </a:r>
            <a:r>
              <a:rPr lang="es-CL" sz="9600" b="1" i="1" dirty="0" smtClean="0"/>
              <a:t>Que </a:t>
            </a:r>
            <a:r>
              <a:rPr lang="es-CL" sz="9600" b="1" i="1" dirty="0"/>
              <a:t>hacer en caso de suspensión de la Práctica por parte de un estudiante</a:t>
            </a:r>
            <a:r>
              <a:rPr lang="es-CL" sz="9600" b="1" i="1" dirty="0" smtClean="0"/>
              <a:t>?</a:t>
            </a:r>
          </a:p>
          <a:p>
            <a:pPr algn="l"/>
            <a:endParaRPr lang="es-CL" sz="9600" dirty="0"/>
          </a:p>
          <a:p>
            <a:pPr algn="l"/>
            <a:r>
              <a:rPr lang="es-CL" sz="9600" b="1" i="1" dirty="0"/>
              <a:t>R: </a:t>
            </a:r>
            <a:r>
              <a:rPr lang="es-CL" sz="9600" i="1" dirty="0"/>
              <a:t>El estudiante debe dar aviso al Coordinador Técnico del establecimiento, quién, asignará una nueva empresa para completar las horas faltantes para el </a:t>
            </a:r>
            <a:r>
              <a:rPr lang="es-CL" sz="9600" i="1" dirty="0" smtClean="0"/>
              <a:t>término </a:t>
            </a:r>
            <a:r>
              <a:rPr lang="es-CL" sz="9600" i="1" dirty="0"/>
              <a:t>de la práctica. (Sólo si el motivo del cambio de empresa es justificado).                                      </a:t>
            </a:r>
            <a:endParaRPr lang="es-CL" sz="9600" i="1" dirty="0" smtClean="0"/>
          </a:p>
          <a:p>
            <a:pPr algn="l"/>
            <a:r>
              <a:rPr lang="es-CL" sz="9600" i="1" dirty="0" smtClean="0"/>
              <a:t> </a:t>
            </a:r>
            <a:r>
              <a:rPr lang="es-CL" sz="9600" i="1" dirty="0"/>
              <a:t>El estudiante deberá seguir el mismo procedimiento que un estudiante que realiza práctica por primera vez.</a:t>
            </a:r>
            <a:endParaRPr lang="es-CL" sz="9600" dirty="0"/>
          </a:p>
          <a:p>
            <a:pPr algn="l"/>
            <a:r>
              <a:rPr lang="es-CL" sz="9600" i="1" dirty="0"/>
              <a:t> </a:t>
            </a:r>
            <a:endParaRPr lang="es-CL" sz="9600" dirty="0"/>
          </a:p>
          <a:p>
            <a:r>
              <a:rPr lang="es-CL" sz="8000" dirty="0"/>
              <a:t> </a:t>
            </a:r>
          </a:p>
          <a:p>
            <a:pPr marL="514350" indent="-514350" algn="l">
              <a:buFont typeface="+mj-lt"/>
              <a:buAutoNum type="arabicPeriod"/>
            </a:pPr>
            <a:endParaRPr lang="es-CL" dirty="0" smtClean="0"/>
          </a:p>
          <a:p>
            <a:pPr algn="l"/>
            <a:endParaRPr lang="es-CL" dirty="0" smtClean="0"/>
          </a:p>
          <a:p>
            <a:pPr algn="l"/>
            <a:endParaRPr lang="es-CL" dirty="0"/>
          </a:p>
          <a:p>
            <a:pPr algn="l"/>
            <a:r>
              <a:rPr lang="es-CL" dirty="0"/>
              <a:t> </a:t>
            </a:r>
          </a:p>
          <a:p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848600" cy="833264"/>
          </a:xfrm>
        </p:spPr>
        <p:txBody>
          <a:bodyPr>
            <a:normAutofit/>
          </a:bodyPr>
          <a:lstStyle/>
          <a:p>
            <a:r>
              <a:rPr lang="es-MX" sz="2400" dirty="0" smtClean="0"/>
              <a:t>Preguntas Frecuentes…</a:t>
            </a:r>
            <a:endParaRPr lang="es-CL" sz="2400" dirty="0"/>
          </a:p>
        </p:txBody>
      </p:sp>
      <p:pic>
        <p:nvPicPr>
          <p:cNvPr id="1026" name="Picture 2" descr="C:\Users\Marcelo\Desktop\Logo Centro Educacional Alberto Hurtado.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360" y="167049"/>
            <a:ext cx="1581720" cy="114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691680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012160" y="352518"/>
            <a:ext cx="28257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956251">
                        <a:shade val="20000"/>
                        <a:satMod val="245000"/>
                      </a:srgbClr>
                    </a:gs>
                    <a:gs pos="43000">
                      <a:srgbClr val="956251">
                        <a:satMod val="255000"/>
                      </a:srgbClr>
                    </a:gs>
                    <a:gs pos="48000">
                      <a:srgbClr val="956251">
                        <a:shade val="85000"/>
                        <a:satMod val="255000"/>
                      </a:srgbClr>
                    </a:gs>
                    <a:gs pos="100000">
                      <a:srgbClr val="956251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Área Técnico-Profesional</a:t>
            </a:r>
            <a:endParaRPr lang="es-CL" sz="1200" b="1" cap="all" dirty="0">
              <a:ln w="9000" cmpd="sng">
                <a:solidFill>
                  <a:srgbClr val="956251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956251">
                      <a:shade val="20000"/>
                      <a:satMod val="245000"/>
                    </a:srgbClr>
                  </a:gs>
                  <a:gs pos="43000">
                    <a:srgbClr val="956251">
                      <a:satMod val="255000"/>
                    </a:srgbClr>
                  </a:gs>
                  <a:gs pos="48000">
                    <a:srgbClr val="956251">
                      <a:shade val="85000"/>
                      <a:satMod val="255000"/>
                    </a:srgbClr>
                  </a:gs>
                  <a:gs pos="100000">
                    <a:srgbClr val="956251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421" y="3284984"/>
            <a:ext cx="1729468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429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3045408"/>
            <a:ext cx="6840760" cy="3335920"/>
          </a:xfrm>
        </p:spPr>
        <p:txBody>
          <a:bodyPr>
            <a:normAutofit fontScale="32500" lnSpcReduction="20000"/>
          </a:bodyPr>
          <a:lstStyle/>
          <a:p>
            <a:endParaRPr lang="es-CL" dirty="0"/>
          </a:p>
          <a:p>
            <a:pPr algn="l"/>
            <a:r>
              <a:rPr lang="es-CL" sz="8000" dirty="0"/>
              <a:t> </a:t>
            </a:r>
            <a:r>
              <a:rPr lang="es-CL" sz="8000" dirty="0" smtClean="0"/>
              <a:t>¿</a:t>
            </a:r>
            <a:r>
              <a:rPr lang="es-CL" sz="7200" b="1" i="1" dirty="0" smtClean="0"/>
              <a:t>Qué debe hacer un estudiante si pierde </a:t>
            </a:r>
            <a:r>
              <a:rPr lang="es-CL" sz="7200" b="1" i="1" dirty="0"/>
              <a:t>alguno de los documentos  para el proceso de </a:t>
            </a:r>
            <a:r>
              <a:rPr lang="es-CL" sz="7200" b="1" i="1" dirty="0" smtClean="0"/>
              <a:t>Práctica?</a:t>
            </a:r>
          </a:p>
          <a:p>
            <a:pPr algn="l"/>
            <a:endParaRPr lang="es-CL" sz="7200" dirty="0"/>
          </a:p>
          <a:p>
            <a:pPr algn="l"/>
            <a:r>
              <a:rPr lang="es-CL" sz="7200" b="1" i="1" dirty="0"/>
              <a:t>R:</a:t>
            </a:r>
            <a:r>
              <a:rPr lang="es-CL" sz="7200" i="1" dirty="0"/>
              <a:t>Debe solicitar  nuevamente los documentos al Jefe Técnico o a la secretaria del establecimiento.</a:t>
            </a:r>
            <a:endParaRPr lang="es-CL" sz="7200" dirty="0"/>
          </a:p>
          <a:p>
            <a:pPr algn="l"/>
            <a:r>
              <a:rPr lang="es-CL" sz="7200" i="1" dirty="0"/>
              <a:t> </a:t>
            </a:r>
            <a:endParaRPr lang="es-CL" sz="7200" dirty="0"/>
          </a:p>
          <a:p>
            <a:pPr algn="l"/>
            <a:r>
              <a:rPr lang="es-CL" sz="7200" dirty="0"/>
              <a:t> </a:t>
            </a:r>
          </a:p>
          <a:p>
            <a:pPr marL="514350" indent="-514350" algn="l">
              <a:buFont typeface="+mj-lt"/>
              <a:buAutoNum type="arabicPeriod"/>
            </a:pPr>
            <a:endParaRPr lang="es-CL" dirty="0" smtClean="0"/>
          </a:p>
          <a:p>
            <a:pPr algn="l"/>
            <a:endParaRPr lang="es-CL" dirty="0" smtClean="0"/>
          </a:p>
          <a:p>
            <a:pPr algn="l"/>
            <a:endParaRPr lang="es-CL" dirty="0"/>
          </a:p>
          <a:p>
            <a:pPr algn="l"/>
            <a:r>
              <a:rPr lang="es-CL" dirty="0"/>
              <a:t> </a:t>
            </a:r>
          </a:p>
          <a:p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848600" cy="833264"/>
          </a:xfrm>
        </p:spPr>
        <p:txBody>
          <a:bodyPr>
            <a:normAutofit/>
          </a:bodyPr>
          <a:lstStyle/>
          <a:p>
            <a:r>
              <a:rPr lang="es-MX" sz="2400" dirty="0" smtClean="0"/>
              <a:t>Preguntas Frecuentes…</a:t>
            </a:r>
            <a:endParaRPr lang="es-CL" sz="2400" dirty="0"/>
          </a:p>
        </p:txBody>
      </p:sp>
      <p:pic>
        <p:nvPicPr>
          <p:cNvPr id="1026" name="Picture 2" descr="C:\Users\Marcelo\Desktop\Logo Centro Educacional Alberto Hurtado.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360" y="167049"/>
            <a:ext cx="1581720" cy="114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691680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012160" y="352518"/>
            <a:ext cx="28257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956251">
                        <a:shade val="20000"/>
                        <a:satMod val="245000"/>
                      </a:srgbClr>
                    </a:gs>
                    <a:gs pos="43000">
                      <a:srgbClr val="956251">
                        <a:satMod val="255000"/>
                      </a:srgbClr>
                    </a:gs>
                    <a:gs pos="48000">
                      <a:srgbClr val="956251">
                        <a:shade val="85000"/>
                        <a:satMod val="255000"/>
                      </a:srgbClr>
                    </a:gs>
                    <a:gs pos="100000">
                      <a:srgbClr val="956251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Área Técnico-Profesional</a:t>
            </a:r>
            <a:endParaRPr lang="es-CL" sz="1200" b="1" cap="all" dirty="0">
              <a:ln w="9000" cmpd="sng">
                <a:solidFill>
                  <a:srgbClr val="956251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956251">
                      <a:shade val="20000"/>
                      <a:satMod val="245000"/>
                    </a:srgbClr>
                  </a:gs>
                  <a:gs pos="43000">
                    <a:srgbClr val="956251">
                      <a:satMod val="255000"/>
                    </a:srgbClr>
                  </a:gs>
                  <a:gs pos="48000">
                    <a:srgbClr val="956251">
                      <a:shade val="85000"/>
                      <a:satMod val="255000"/>
                    </a:srgbClr>
                  </a:gs>
                  <a:gs pos="100000">
                    <a:srgbClr val="956251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421" y="3284984"/>
            <a:ext cx="1729468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645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3045408"/>
            <a:ext cx="6840760" cy="3623952"/>
          </a:xfrm>
        </p:spPr>
        <p:txBody>
          <a:bodyPr>
            <a:normAutofit fontScale="32500" lnSpcReduction="20000"/>
          </a:bodyPr>
          <a:lstStyle/>
          <a:p>
            <a:endParaRPr lang="es-CL" dirty="0"/>
          </a:p>
          <a:p>
            <a:r>
              <a:rPr lang="es-CL" sz="8000" dirty="0"/>
              <a:t> </a:t>
            </a:r>
            <a:r>
              <a:rPr lang="es-CL" sz="7200" dirty="0"/>
              <a:t> ¿</a:t>
            </a:r>
            <a:r>
              <a:rPr lang="es-CL" sz="6600" b="1" i="1" dirty="0" smtClean="0"/>
              <a:t>A </a:t>
            </a:r>
            <a:r>
              <a:rPr lang="es-CL" sz="6600" b="1" i="1" dirty="0"/>
              <a:t>quién se le hace entrega del Plan de Práctica, una vez que el estudiante finalizó su practica</a:t>
            </a:r>
            <a:r>
              <a:rPr lang="es-CL" sz="6600" b="1" i="1" dirty="0" smtClean="0"/>
              <a:t>?</a:t>
            </a:r>
          </a:p>
          <a:p>
            <a:endParaRPr lang="es-CL" sz="6600" dirty="0"/>
          </a:p>
          <a:p>
            <a:r>
              <a:rPr lang="es-CL" sz="6600" b="1" i="1" dirty="0"/>
              <a:t>R: </a:t>
            </a:r>
            <a:r>
              <a:rPr lang="es-CL" sz="6600" i="1" dirty="0"/>
              <a:t>Al Jefe Técnico o a la secretaria del establecimiento. Pude entregarlo el mismo estudiante o cualquier persona que venga en su representación.</a:t>
            </a:r>
            <a:endParaRPr lang="es-CL" sz="6600" dirty="0"/>
          </a:p>
          <a:p>
            <a:r>
              <a:rPr lang="es-CL" sz="6600" i="1" dirty="0"/>
              <a:t> </a:t>
            </a:r>
            <a:endParaRPr lang="es-CL" sz="6600" dirty="0"/>
          </a:p>
          <a:p>
            <a:r>
              <a:rPr lang="es-CL" sz="6600" dirty="0"/>
              <a:t> </a:t>
            </a:r>
          </a:p>
          <a:p>
            <a:pPr algn="l"/>
            <a:endParaRPr lang="es-CL" sz="7200" dirty="0"/>
          </a:p>
          <a:p>
            <a:pPr marL="514350" indent="-514350" algn="l">
              <a:buFont typeface="+mj-lt"/>
              <a:buAutoNum type="arabicPeriod"/>
            </a:pPr>
            <a:endParaRPr lang="es-CL" dirty="0" smtClean="0"/>
          </a:p>
          <a:p>
            <a:pPr algn="l"/>
            <a:endParaRPr lang="es-CL" dirty="0" smtClean="0"/>
          </a:p>
          <a:p>
            <a:pPr algn="l"/>
            <a:endParaRPr lang="es-CL" dirty="0"/>
          </a:p>
          <a:p>
            <a:pPr algn="l"/>
            <a:r>
              <a:rPr lang="es-CL" dirty="0"/>
              <a:t> </a:t>
            </a:r>
          </a:p>
          <a:p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848600" cy="833264"/>
          </a:xfrm>
        </p:spPr>
        <p:txBody>
          <a:bodyPr>
            <a:normAutofit/>
          </a:bodyPr>
          <a:lstStyle/>
          <a:p>
            <a:r>
              <a:rPr lang="es-MX" sz="2400" dirty="0" smtClean="0"/>
              <a:t>Preguntas Frecuentes…</a:t>
            </a:r>
            <a:endParaRPr lang="es-CL" sz="2400" dirty="0"/>
          </a:p>
        </p:txBody>
      </p:sp>
      <p:pic>
        <p:nvPicPr>
          <p:cNvPr id="1026" name="Picture 2" descr="C:\Users\Marcelo\Desktop\Logo Centro Educacional Alberto Hurtado.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360" y="167049"/>
            <a:ext cx="1581720" cy="114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691680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012160" y="352518"/>
            <a:ext cx="28257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956251">
                        <a:shade val="20000"/>
                        <a:satMod val="245000"/>
                      </a:srgbClr>
                    </a:gs>
                    <a:gs pos="43000">
                      <a:srgbClr val="956251">
                        <a:satMod val="255000"/>
                      </a:srgbClr>
                    </a:gs>
                    <a:gs pos="48000">
                      <a:srgbClr val="956251">
                        <a:shade val="85000"/>
                        <a:satMod val="255000"/>
                      </a:srgbClr>
                    </a:gs>
                    <a:gs pos="100000">
                      <a:srgbClr val="956251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Área Técnico-Profesional</a:t>
            </a:r>
            <a:endParaRPr lang="es-CL" sz="1200" b="1" cap="all" dirty="0">
              <a:ln w="9000" cmpd="sng">
                <a:solidFill>
                  <a:srgbClr val="956251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956251">
                      <a:shade val="20000"/>
                      <a:satMod val="245000"/>
                    </a:srgbClr>
                  </a:gs>
                  <a:gs pos="43000">
                    <a:srgbClr val="956251">
                      <a:satMod val="255000"/>
                    </a:srgbClr>
                  </a:gs>
                  <a:gs pos="48000">
                    <a:srgbClr val="956251">
                      <a:shade val="85000"/>
                      <a:satMod val="255000"/>
                    </a:srgbClr>
                  </a:gs>
                  <a:gs pos="100000">
                    <a:srgbClr val="956251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053" y="3140968"/>
            <a:ext cx="1936435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245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3045408"/>
            <a:ext cx="6840760" cy="3623952"/>
          </a:xfrm>
        </p:spPr>
        <p:txBody>
          <a:bodyPr>
            <a:normAutofit fontScale="32500" lnSpcReduction="20000"/>
          </a:bodyPr>
          <a:lstStyle/>
          <a:p>
            <a:endParaRPr lang="es-CL" dirty="0"/>
          </a:p>
          <a:p>
            <a:r>
              <a:rPr lang="es-CL" sz="8000" dirty="0"/>
              <a:t> </a:t>
            </a:r>
            <a:r>
              <a:rPr lang="es-CL" sz="7200" b="1" i="1" dirty="0"/>
              <a:t>¿Qué pasa si el documento Ficha de Matrícula o Plan de Práctica no traen la firma y el timbre de la empresa</a:t>
            </a:r>
            <a:r>
              <a:rPr lang="es-CL" sz="7200" b="1" i="1" dirty="0" smtClean="0"/>
              <a:t>?</a:t>
            </a:r>
          </a:p>
          <a:p>
            <a:endParaRPr lang="es-CL" sz="7200" dirty="0"/>
          </a:p>
          <a:p>
            <a:r>
              <a:rPr lang="es-CL" sz="7200" b="1" i="1" dirty="0"/>
              <a:t>R:</a:t>
            </a:r>
            <a:r>
              <a:rPr lang="es-CL" sz="7200" i="1" dirty="0"/>
              <a:t> El estudiante deberá volver a la empresa para que se lo firmen y se lo timbren.</a:t>
            </a:r>
            <a:endParaRPr lang="es-CL" sz="7200" dirty="0"/>
          </a:p>
          <a:p>
            <a:r>
              <a:rPr lang="es-CL" sz="7200" i="1" dirty="0"/>
              <a:t> </a:t>
            </a:r>
            <a:endParaRPr lang="es-CL" sz="7200" dirty="0"/>
          </a:p>
          <a:p>
            <a:r>
              <a:rPr lang="es-CL" sz="7200" dirty="0"/>
              <a:t> </a:t>
            </a:r>
          </a:p>
          <a:p>
            <a:endParaRPr lang="es-CL" sz="7200" dirty="0"/>
          </a:p>
          <a:p>
            <a:pPr marL="514350" indent="-514350" algn="l">
              <a:buFont typeface="+mj-lt"/>
              <a:buAutoNum type="arabicPeriod"/>
            </a:pPr>
            <a:endParaRPr lang="es-CL" dirty="0" smtClean="0"/>
          </a:p>
          <a:p>
            <a:pPr algn="l"/>
            <a:endParaRPr lang="es-CL" dirty="0" smtClean="0"/>
          </a:p>
          <a:p>
            <a:pPr algn="l"/>
            <a:endParaRPr lang="es-CL" dirty="0"/>
          </a:p>
          <a:p>
            <a:pPr algn="l"/>
            <a:r>
              <a:rPr lang="es-CL" dirty="0"/>
              <a:t> </a:t>
            </a:r>
          </a:p>
          <a:p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848600" cy="833264"/>
          </a:xfrm>
        </p:spPr>
        <p:txBody>
          <a:bodyPr>
            <a:normAutofit/>
          </a:bodyPr>
          <a:lstStyle/>
          <a:p>
            <a:r>
              <a:rPr lang="es-MX" sz="2400" dirty="0" smtClean="0"/>
              <a:t>Preguntas Frecuentes…</a:t>
            </a:r>
            <a:endParaRPr lang="es-CL" sz="2400" dirty="0"/>
          </a:p>
        </p:txBody>
      </p:sp>
      <p:pic>
        <p:nvPicPr>
          <p:cNvPr id="1026" name="Picture 2" descr="C:\Users\Marcelo\Desktop\Logo Centro Educacional Alberto Hurtado.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360" y="167049"/>
            <a:ext cx="1581720" cy="114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691680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012160" y="352518"/>
            <a:ext cx="28257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956251">
                        <a:shade val="20000"/>
                        <a:satMod val="245000"/>
                      </a:srgbClr>
                    </a:gs>
                    <a:gs pos="43000">
                      <a:srgbClr val="956251">
                        <a:satMod val="255000"/>
                      </a:srgbClr>
                    </a:gs>
                    <a:gs pos="48000">
                      <a:srgbClr val="956251">
                        <a:shade val="85000"/>
                        <a:satMod val="255000"/>
                      </a:srgbClr>
                    </a:gs>
                    <a:gs pos="100000">
                      <a:srgbClr val="956251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Área Técnico-Profesional</a:t>
            </a:r>
            <a:endParaRPr lang="es-CL" sz="1200" b="1" cap="all" dirty="0">
              <a:ln w="9000" cmpd="sng">
                <a:solidFill>
                  <a:srgbClr val="956251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956251">
                      <a:shade val="20000"/>
                      <a:satMod val="245000"/>
                    </a:srgbClr>
                  </a:gs>
                  <a:gs pos="43000">
                    <a:srgbClr val="956251">
                      <a:satMod val="255000"/>
                    </a:srgbClr>
                  </a:gs>
                  <a:gs pos="48000">
                    <a:srgbClr val="956251">
                      <a:shade val="85000"/>
                      <a:satMod val="255000"/>
                    </a:srgbClr>
                  </a:gs>
                  <a:gs pos="100000">
                    <a:srgbClr val="956251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645024"/>
            <a:ext cx="1817617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4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3045408"/>
            <a:ext cx="6840760" cy="3623952"/>
          </a:xfrm>
        </p:spPr>
        <p:txBody>
          <a:bodyPr>
            <a:normAutofit fontScale="25000" lnSpcReduction="20000"/>
          </a:bodyPr>
          <a:lstStyle/>
          <a:p>
            <a:endParaRPr lang="es-CL" dirty="0"/>
          </a:p>
          <a:p>
            <a:r>
              <a:rPr lang="es-CL" sz="8000" dirty="0"/>
              <a:t> </a:t>
            </a:r>
            <a:r>
              <a:rPr lang="es-CL" sz="9600" b="1" i="1" dirty="0"/>
              <a:t>Cuándo y dónde se paga la Beca de Práctica Profesional?</a:t>
            </a:r>
            <a:endParaRPr lang="es-CL" sz="9600" dirty="0"/>
          </a:p>
          <a:p>
            <a:r>
              <a:rPr lang="es-CL" sz="9600" b="1" i="1" dirty="0"/>
              <a:t>R: </a:t>
            </a:r>
            <a:r>
              <a:rPr lang="es-CL" sz="9600" i="1" dirty="0"/>
              <a:t>Las fechas son informadas en la página de  </a:t>
            </a:r>
            <a:r>
              <a:rPr lang="es-CL" sz="9600" b="1" i="1" dirty="0"/>
              <a:t>Junaeb </a:t>
            </a:r>
            <a:r>
              <a:rPr lang="es-CL" sz="9600" i="1" dirty="0"/>
              <a:t>y se cancelan por medio de cuenta RUT. </a:t>
            </a:r>
            <a:endParaRPr lang="es-CL" sz="9600" i="1" dirty="0" smtClean="0"/>
          </a:p>
          <a:p>
            <a:r>
              <a:rPr lang="es-CL" sz="9600" i="1" dirty="0" smtClean="0"/>
              <a:t>El </a:t>
            </a:r>
            <a:r>
              <a:rPr lang="es-CL" sz="9600" i="1" dirty="0"/>
              <a:t>estudiante debe haberse inscrito previamente en la misma página</a:t>
            </a:r>
            <a:endParaRPr lang="es-CL" sz="9600" dirty="0"/>
          </a:p>
          <a:p>
            <a:r>
              <a:rPr lang="es-CL" sz="9600" i="1" dirty="0"/>
              <a:t> </a:t>
            </a:r>
            <a:endParaRPr lang="es-CL" sz="9600" dirty="0"/>
          </a:p>
          <a:p>
            <a:r>
              <a:rPr lang="es-CL" sz="7400" dirty="0"/>
              <a:t> </a:t>
            </a:r>
          </a:p>
          <a:p>
            <a:endParaRPr lang="es-CL" sz="7200" dirty="0"/>
          </a:p>
          <a:p>
            <a:pPr marL="514350" indent="-514350" algn="l">
              <a:buFont typeface="+mj-lt"/>
              <a:buAutoNum type="arabicPeriod"/>
            </a:pPr>
            <a:endParaRPr lang="es-CL" dirty="0" smtClean="0"/>
          </a:p>
          <a:p>
            <a:pPr algn="l"/>
            <a:endParaRPr lang="es-CL" dirty="0" smtClean="0"/>
          </a:p>
          <a:p>
            <a:pPr algn="l"/>
            <a:endParaRPr lang="es-CL" dirty="0"/>
          </a:p>
          <a:p>
            <a:pPr algn="l"/>
            <a:r>
              <a:rPr lang="es-CL" dirty="0"/>
              <a:t> </a:t>
            </a:r>
          </a:p>
          <a:p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848600" cy="833264"/>
          </a:xfrm>
        </p:spPr>
        <p:txBody>
          <a:bodyPr>
            <a:normAutofit/>
          </a:bodyPr>
          <a:lstStyle/>
          <a:p>
            <a:r>
              <a:rPr lang="es-MX" sz="2400" dirty="0" smtClean="0"/>
              <a:t>Preguntas Frecuentes…</a:t>
            </a:r>
            <a:endParaRPr lang="es-CL" sz="2400" dirty="0"/>
          </a:p>
        </p:txBody>
      </p:sp>
      <p:pic>
        <p:nvPicPr>
          <p:cNvPr id="1026" name="Picture 2" descr="C:\Users\Marcelo\Desktop\Logo Centro Educacional Alberto Hurtado.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360" y="167049"/>
            <a:ext cx="1581720" cy="114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691680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012160" y="352518"/>
            <a:ext cx="28257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956251">
                        <a:shade val="20000"/>
                        <a:satMod val="245000"/>
                      </a:srgbClr>
                    </a:gs>
                    <a:gs pos="43000">
                      <a:srgbClr val="956251">
                        <a:satMod val="255000"/>
                      </a:srgbClr>
                    </a:gs>
                    <a:gs pos="48000">
                      <a:srgbClr val="956251">
                        <a:shade val="85000"/>
                        <a:satMod val="255000"/>
                      </a:srgbClr>
                    </a:gs>
                    <a:gs pos="100000">
                      <a:srgbClr val="956251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Área Técnico-Profesional</a:t>
            </a:r>
            <a:endParaRPr lang="es-CL" sz="1200" b="1" cap="all" dirty="0">
              <a:ln w="9000" cmpd="sng">
                <a:solidFill>
                  <a:srgbClr val="956251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956251">
                      <a:shade val="20000"/>
                      <a:satMod val="245000"/>
                    </a:srgbClr>
                  </a:gs>
                  <a:gs pos="43000">
                    <a:srgbClr val="956251">
                      <a:satMod val="255000"/>
                    </a:srgbClr>
                  </a:gs>
                  <a:gs pos="48000">
                    <a:srgbClr val="956251">
                      <a:shade val="85000"/>
                      <a:satMod val="255000"/>
                    </a:srgbClr>
                  </a:gs>
                  <a:gs pos="100000">
                    <a:srgbClr val="956251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636343"/>
            <a:ext cx="2016224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303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3284985"/>
            <a:ext cx="6314752" cy="2808312"/>
          </a:xfrm>
        </p:spPr>
        <p:txBody>
          <a:bodyPr>
            <a:normAutofit lnSpcReduction="10000"/>
          </a:bodyPr>
          <a:lstStyle/>
          <a:p>
            <a:r>
              <a:rPr lang="es-CL" dirty="0"/>
              <a:t>La Práctica Profesional es la realización y desarrollo concreto de una serie de actividades relacionadas con la especialidad de la cual egresó el alumno o alumna. Además constituye la aplicación práctica de los conocimientos adquiridos en los años de formación Técnico Profesional en el establecimiento. 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7700" y="1841747"/>
            <a:ext cx="7848600" cy="833264"/>
          </a:xfrm>
        </p:spPr>
        <p:txBody>
          <a:bodyPr>
            <a:normAutofit/>
          </a:bodyPr>
          <a:lstStyle/>
          <a:p>
            <a:r>
              <a:rPr lang="es-MX" sz="2400" dirty="0" smtClean="0"/>
              <a:t>¿Qué es la Práctica Profesional’</a:t>
            </a:r>
            <a:endParaRPr lang="es-CL" sz="2400" dirty="0"/>
          </a:p>
        </p:txBody>
      </p:sp>
      <p:pic>
        <p:nvPicPr>
          <p:cNvPr id="1026" name="Picture 2" descr="C:\Users\Marcelo\Desktop\Logo Centro Educacional Alberto Hurtado.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83910"/>
            <a:ext cx="1728192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691680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6318271" y="352518"/>
            <a:ext cx="28257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Área Técnico-Profesional</a:t>
            </a:r>
            <a:endParaRPr lang="es-CL" sz="1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429001"/>
            <a:ext cx="2041773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627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3032956"/>
            <a:ext cx="6048672" cy="3528392"/>
          </a:xfrm>
        </p:spPr>
        <p:txBody>
          <a:bodyPr>
            <a:normAutofit fontScale="70000" lnSpcReduction="20000"/>
          </a:bodyPr>
          <a:lstStyle/>
          <a:p>
            <a:endParaRPr lang="es-CL" dirty="0"/>
          </a:p>
          <a:p>
            <a:pPr algn="l"/>
            <a:r>
              <a:rPr lang="es-CL" dirty="0"/>
              <a:t>1. Haber aprobado el 4°año medio de enseñanza media Técnico Profesional</a:t>
            </a:r>
            <a:r>
              <a:rPr lang="es-CL" dirty="0" smtClean="0"/>
              <a:t>.</a:t>
            </a:r>
            <a:endParaRPr lang="es-CL" dirty="0"/>
          </a:p>
          <a:p>
            <a:pPr algn="l"/>
            <a:r>
              <a:rPr lang="es-CL" dirty="0"/>
              <a:t>2. Haber aprobado todos los módulos de formación técnica de 3° y 4° medio.</a:t>
            </a:r>
          </a:p>
          <a:p>
            <a:pPr algn="l"/>
            <a:r>
              <a:rPr lang="es-CL" dirty="0"/>
              <a:t>3. Contar con un centro de práctica que sea </a:t>
            </a:r>
            <a:r>
              <a:rPr lang="es-CL" dirty="0" err="1"/>
              <a:t>afin</a:t>
            </a:r>
            <a:r>
              <a:rPr lang="es-CL" dirty="0"/>
              <a:t> a la especialidad de la cual el estudiante egresó.</a:t>
            </a:r>
          </a:p>
          <a:p>
            <a:pPr algn="l"/>
            <a:r>
              <a:rPr lang="es-CL" dirty="0"/>
              <a:t>4. Estar matriculado en el establecimiento, antes del inicio de la Práctica Profesional. (cancelar valor de matrícula fijado para el año en curso)</a:t>
            </a:r>
          </a:p>
          <a:p>
            <a:pPr algn="l"/>
            <a:r>
              <a:rPr lang="es-CL" dirty="0" smtClean="0"/>
              <a:t>5.Entregar en el establecimiento, </a:t>
            </a:r>
            <a:r>
              <a:rPr lang="es-CL" dirty="0"/>
              <a:t>firmado y timbrado el documento </a:t>
            </a:r>
            <a:r>
              <a:rPr lang="es-CL" b="1" dirty="0"/>
              <a:t>“Ficha de Matrícula” </a:t>
            </a:r>
            <a:r>
              <a:rPr lang="es-CL" dirty="0"/>
              <a:t>con los datos del estudiante y la empresa”.</a:t>
            </a:r>
          </a:p>
          <a:p>
            <a:pPr algn="l"/>
            <a:r>
              <a:rPr lang="es-CL" dirty="0"/>
              <a:t> </a:t>
            </a:r>
          </a:p>
          <a:p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848600" cy="833264"/>
          </a:xfrm>
        </p:spPr>
        <p:txBody>
          <a:bodyPr>
            <a:normAutofit/>
          </a:bodyPr>
          <a:lstStyle/>
          <a:p>
            <a:r>
              <a:rPr lang="es-MX" sz="2400" dirty="0" smtClean="0"/>
              <a:t>Requisitos para iniciar la Práctica Profesional</a:t>
            </a:r>
            <a:endParaRPr lang="es-CL" sz="2400" dirty="0"/>
          </a:p>
        </p:txBody>
      </p:sp>
      <p:pic>
        <p:nvPicPr>
          <p:cNvPr id="1026" name="Picture 2" descr="C:\Users\Marcelo\Desktop\Logo Centro Educacional Alberto Hurtado.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360" y="167049"/>
            <a:ext cx="1581720" cy="114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691680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6012160" y="352518"/>
            <a:ext cx="28257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Área Técnico-Profesional</a:t>
            </a:r>
            <a:endParaRPr lang="es-CL" sz="1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448" y="3645024"/>
            <a:ext cx="2152650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430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3032956"/>
            <a:ext cx="6480720" cy="3636404"/>
          </a:xfrm>
        </p:spPr>
        <p:txBody>
          <a:bodyPr>
            <a:normAutofit fontScale="40000" lnSpcReduction="20000"/>
          </a:bodyPr>
          <a:lstStyle/>
          <a:p>
            <a:endParaRPr lang="es-CL" dirty="0"/>
          </a:p>
          <a:p>
            <a:r>
              <a:rPr lang="es-CL" sz="4000" dirty="0"/>
              <a:t>Los estudiantes que egresan y realizan la Práctica Profesional:</a:t>
            </a:r>
          </a:p>
          <a:p>
            <a:r>
              <a:rPr lang="es-CL" sz="4000" dirty="0"/>
              <a:t>1. Están cubiertos por el seguro escolar.</a:t>
            </a:r>
          </a:p>
          <a:p>
            <a:r>
              <a:rPr lang="es-CL" sz="4000" dirty="0"/>
              <a:t>2. Tienen derecho a  validar y utilizar el pase escolar.</a:t>
            </a:r>
          </a:p>
          <a:p>
            <a:r>
              <a:rPr lang="es-CL" sz="4000" dirty="0"/>
              <a:t>3. Pueden postular a la </a:t>
            </a:r>
            <a:r>
              <a:rPr lang="es-CL" sz="4000" b="1" dirty="0"/>
              <a:t>Beca de Práctica Profesional </a:t>
            </a:r>
            <a:r>
              <a:rPr lang="es-CL" sz="4000" dirty="0"/>
              <a:t>y recibir al término de la práctica un monto aproximado de $62.500, (para el año 2015).</a:t>
            </a:r>
          </a:p>
          <a:p>
            <a:r>
              <a:rPr lang="es-CL" sz="4000" dirty="0"/>
              <a:t>4. Al terminar reciben su Título Profesional, que los acredita como técnicos especialistas en sus respectivas áreas.</a:t>
            </a:r>
          </a:p>
          <a:p>
            <a:r>
              <a:rPr lang="es-CL" sz="4000" dirty="0"/>
              <a:t>5. Tienen reales posibilidades de ser contratados por las empresas donde realizaron sus prácticas.</a:t>
            </a:r>
          </a:p>
          <a:p>
            <a:r>
              <a:rPr lang="es-CL" sz="4000" dirty="0"/>
              <a:t>6. Pueden recibir como promedio sueldos superiores a los $300.000 mensuales. (Al ser contratados)</a:t>
            </a:r>
          </a:p>
          <a:p>
            <a:endParaRPr lang="es-CL" sz="4000" dirty="0"/>
          </a:p>
          <a:p>
            <a:r>
              <a:rPr lang="es-CL" sz="2900" dirty="0"/>
              <a:t> </a:t>
            </a:r>
          </a:p>
          <a:p>
            <a:r>
              <a:rPr lang="es-CL" sz="2900" dirty="0"/>
              <a:t> </a:t>
            </a:r>
          </a:p>
          <a:p>
            <a:pPr algn="l"/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848600" cy="833264"/>
          </a:xfrm>
        </p:spPr>
        <p:txBody>
          <a:bodyPr>
            <a:normAutofit fontScale="90000"/>
          </a:bodyPr>
          <a:lstStyle/>
          <a:p>
            <a:r>
              <a:rPr lang="es-MX" sz="2400" dirty="0" smtClean="0"/>
              <a:t>¿Qué beneficios tiene un estudiante al realizar su Práctica Profesional?</a:t>
            </a:r>
            <a:endParaRPr lang="es-CL" sz="2400" dirty="0"/>
          </a:p>
        </p:txBody>
      </p:sp>
      <p:pic>
        <p:nvPicPr>
          <p:cNvPr id="1026" name="Picture 2" descr="C:\Users\Marcelo\Desktop\Logo Centro Educacional Alberto Hurtado.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360" y="167049"/>
            <a:ext cx="1581720" cy="114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691680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6012160" y="352518"/>
            <a:ext cx="28257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Área Técnico-Profesional</a:t>
            </a:r>
            <a:endParaRPr lang="es-CL" sz="1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463925"/>
            <a:ext cx="169545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465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1" y="3032956"/>
            <a:ext cx="8298337" cy="3924436"/>
          </a:xfrm>
        </p:spPr>
        <p:txBody>
          <a:bodyPr>
            <a:normAutofit lnSpcReduction="10000"/>
          </a:bodyPr>
          <a:lstStyle/>
          <a:p>
            <a:pPr algn="l"/>
            <a:r>
              <a:rPr lang="es-MX" dirty="0" smtClean="0"/>
              <a:t>Para dar inicio a la práctica profesional, cada estudiante debe recibir por parte del coordinador de su especialidad, los siguientes documentos:</a:t>
            </a:r>
          </a:p>
          <a:p>
            <a:pPr algn="l"/>
            <a:endParaRPr lang="es-CL" dirty="0" smtClean="0"/>
          </a:p>
          <a:p>
            <a:pPr algn="l"/>
            <a:r>
              <a:rPr lang="es-CL" dirty="0" smtClean="0"/>
              <a:t>1</a:t>
            </a:r>
            <a:r>
              <a:rPr lang="es-CL" dirty="0"/>
              <a:t>) </a:t>
            </a:r>
            <a:r>
              <a:rPr lang="es-CL" b="1" dirty="0" smtClean="0"/>
              <a:t>Solicitud </a:t>
            </a:r>
            <a:r>
              <a:rPr lang="es-CL" b="1" dirty="0"/>
              <a:t>de </a:t>
            </a:r>
            <a:r>
              <a:rPr lang="es-CL" b="1" dirty="0" smtClean="0"/>
              <a:t>Práctica.       </a:t>
            </a:r>
          </a:p>
          <a:p>
            <a:pPr algn="l"/>
            <a:r>
              <a:rPr lang="es-CL" dirty="0" smtClean="0"/>
              <a:t>2</a:t>
            </a:r>
            <a:r>
              <a:rPr lang="es-CL" dirty="0"/>
              <a:t>) </a:t>
            </a:r>
            <a:r>
              <a:rPr lang="es-CL" b="1" dirty="0" smtClean="0"/>
              <a:t>Ficha </a:t>
            </a:r>
            <a:r>
              <a:rPr lang="es-CL" b="1" dirty="0"/>
              <a:t>de </a:t>
            </a:r>
            <a:r>
              <a:rPr lang="es-CL" b="1" dirty="0" smtClean="0"/>
              <a:t>Matrícula. </a:t>
            </a:r>
          </a:p>
          <a:p>
            <a:pPr algn="l"/>
            <a:r>
              <a:rPr lang="es-CL" dirty="0" smtClean="0"/>
              <a:t>3</a:t>
            </a:r>
            <a:r>
              <a:rPr lang="es-CL" dirty="0"/>
              <a:t>) </a:t>
            </a:r>
            <a:r>
              <a:rPr lang="es-CL" b="1" dirty="0" smtClean="0"/>
              <a:t>Plan </a:t>
            </a:r>
            <a:r>
              <a:rPr lang="es-CL" b="1" dirty="0"/>
              <a:t>de </a:t>
            </a:r>
            <a:r>
              <a:rPr lang="es-CL" b="1" dirty="0" smtClean="0"/>
              <a:t>Práctica. </a:t>
            </a:r>
          </a:p>
          <a:p>
            <a:pPr algn="l"/>
            <a:endParaRPr lang="es-CL" dirty="0" smtClean="0"/>
          </a:p>
          <a:p>
            <a:pPr algn="l"/>
            <a:r>
              <a:rPr lang="es-CL" dirty="0" smtClean="0"/>
              <a:t> </a:t>
            </a:r>
            <a:endParaRPr lang="es-CL" dirty="0"/>
          </a:p>
          <a:p>
            <a:pPr algn="l"/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848600" cy="833264"/>
          </a:xfrm>
        </p:spPr>
        <p:txBody>
          <a:bodyPr>
            <a:normAutofit fontScale="90000"/>
          </a:bodyPr>
          <a:lstStyle/>
          <a:p>
            <a:r>
              <a:rPr lang="es-MX" sz="2400" dirty="0" smtClean="0"/>
              <a:t>¿Cuáles son los documentos necesarios para iniciar la Práctica Profesional?</a:t>
            </a:r>
            <a:endParaRPr lang="es-CL" sz="2400" dirty="0"/>
          </a:p>
        </p:txBody>
      </p:sp>
      <p:pic>
        <p:nvPicPr>
          <p:cNvPr id="1026" name="Picture 2" descr="C:\Users\Marcelo\Desktop\Logo Centro Educacional Alberto Hurtado.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360" y="167049"/>
            <a:ext cx="1581720" cy="114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691680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6012160" y="352518"/>
            <a:ext cx="28257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Área Técnico-Profesional</a:t>
            </a:r>
            <a:endParaRPr lang="es-CL" sz="1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509120"/>
            <a:ext cx="3456384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400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3032956"/>
            <a:ext cx="6048672" cy="3528392"/>
          </a:xfrm>
        </p:spPr>
        <p:txBody>
          <a:bodyPr>
            <a:normAutofit fontScale="62500" lnSpcReduction="20000"/>
          </a:bodyPr>
          <a:lstStyle/>
          <a:p>
            <a:endParaRPr lang="es-CL" dirty="0"/>
          </a:p>
          <a:p>
            <a:pPr marL="514350" indent="-514350" algn="l">
              <a:buFont typeface="+mj-lt"/>
              <a:buAutoNum type="arabicParenR"/>
            </a:pPr>
            <a:r>
              <a:rPr lang="es-CL" dirty="0" smtClean="0"/>
              <a:t>Solicitar los documentos para el inicio de la práctica al coordinador de la especialidad.</a:t>
            </a:r>
          </a:p>
          <a:p>
            <a:pPr marL="514350" indent="-514350" algn="l">
              <a:buFont typeface="+mj-lt"/>
              <a:buAutoNum type="arabicParenR"/>
            </a:pPr>
            <a:r>
              <a:rPr lang="es-MX" dirty="0" smtClean="0"/>
              <a:t>Presentarse en la empresa con los tres documentos.</a:t>
            </a:r>
          </a:p>
          <a:p>
            <a:pPr marL="514350" indent="-514350" algn="l">
              <a:buFont typeface="+mj-lt"/>
              <a:buAutoNum type="arabicParenR"/>
            </a:pPr>
            <a:r>
              <a:rPr lang="es-MX" dirty="0" smtClean="0"/>
              <a:t>Entregar en la empresa el documento “Solicitud de Práctica” y “Plan de Práctica”</a:t>
            </a:r>
          </a:p>
          <a:p>
            <a:pPr marL="514350" indent="-514350" algn="l">
              <a:buFont typeface="+mj-lt"/>
              <a:buAutoNum type="arabicParenR"/>
            </a:pPr>
            <a:r>
              <a:rPr lang="es-MX" dirty="0" smtClean="0"/>
              <a:t>Solicitar que la empresa complete el documento “Ficha de Matrícula”. Con este documento firmado y timbrado por la empresa, el (la) estudiante regresa al colegio a matricularse.</a:t>
            </a:r>
          </a:p>
          <a:p>
            <a:pPr marL="514350" indent="-514350" algn="l">
              <a:buFont typeface="+mj-lt"/>
              <a:buAutoNum type="arabicParenR"/>
            </a:pPr>
            <a:r>
              <a:rPr lang="es-MX" dirty="0" smtClean="0"/>
              <a:t>Cancelar la cuota de matrícula para iniciar su práctica.</a:t>
            </a:r>
          </a:p>
          <a:p>
            <a:pPr marL="514350" indent="-514350" algn="l">
              <a:buFont typeface="+mj-lt"/>
              <a:buAutoNum type="arabicParenR"/>
            </a:pPr>
            <a:r>
              <a:rPr lang="es-MX" dirty="0" smtClean="0"/>
              <a:t>Dar inicio a la práctica.</a:t>
            </a:r>
            <a:endParaRPr lang="es-CL" dirty="0" smtClean="0"/>
          </a:p>
          <a:p>
            <a:pPr algn="l"/>
            <a:endParaRPr lang="es-CL" dirty="0" smtClean="0"/>
          </a:p>
          <a:p>
            <a:pPr algn="l"/>
            <a:endParaRPr lang="es-CL" dirty="0"/>
          </a:p>
          <a:p>
            <a:pPr algn="l"/>
            <a:r>
              <a:rPr lang="es-CL" dirty="0"/>
              <a:t> </a:t>
            </a:r>
          </a:p>
          <a:p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848600" cy="833264"/>
          </a:xfrm>
        </p:spPr>
        <p:txBody>
          <a:bodyPr>
            <a:normAutofit fontScale="90000"/>
          </a:bodyPr>
          <a:lstStyle/>
          <a:p>
            <a:r>
              <a:rPr lang="es-MX" sz="2400" dirty="0" smtClean="0"/>
              <a:t>¿Cuáles son los pasos a seguir para iniciar la Práctica Profesional?</a:t>
            </a:r>
            <a:endParaRPr lang="es-CL" sz="2400" dirty="0"/>
          </a:p>
        </p:txBody>
      </p:sp>
      <p:pic>
        <p:nvPicPr>
          <p:cNvPr id="1026" name="Picture 2" descr="C:\Users\Marcelo\Desktop\Logo Centro Educacional Alberto Hurtado.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360" y="167049"/>
            <a:ext cx="1581720" cy="114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691680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6012160" y="352518"/>
            <a:ext cx="28257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Área Técnico-Profesional</a:t>
            </a:r>
            <a:endParaRPr lang="es-CL" sz="1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448" y="3645024"/>
            <a:ext cx="2152650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536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5" y="3212976"/>
            <a:ext cx="5438106" cy="3528392"/>
          </a:xfrm>
        </p:spPr>
        <p:txBody>
          <a:bodyPr>
            <a:normAutofit fontScale="32500" lnSpcReduction="20000"/>
          </a:bodyPr>
          <a:lstStyle/>
          <a:p>
            <a:endParaRPr lang="es-CL" dirty="0"/>
          </a:p>
          <a:p>
            <a:pPr algn="l"/>
            <a:r>
              <a:rPr lang="es-CL" sz="5600" dirty="0" smtClean="0"/>
              <a:t>La </a:t>
            </a:r>
            <a:r>
              <a:rPr lang="es-CL" sz="5600" dirty="0"/>
              <a:t>duración de la práctica profesional será de 450 horas cronológicas, las cuales se deben efectuar de la siguiente forma: </a:t>
            </a:r>
          </a:p>
          <a:p>
            <a:pPr algn="l"/>
            <a:r>
              <a:rPr lang="es-CL" sz="5600" dirty="0"/>
              <a:t> </a:t>
            </a:r>
          </a:p>
          <a:p>
            <a:pPr algn="l"/>
            <a:r>
              <a:rPr lang="es-CL" sz="5600" dirty="0"/>
              <a:t>1) 44 horas cronológicas semanales.</a:t>
            </a:r>
          </a:p>
          <a:p>
            <a:pPr algn="l"/>
            <a:r>
              <a:rPr lang="es-CL" sz="5600" dirty="0"/>
              <a:t>2) Con un máximo de ocho horas cronológicas diarias. </a:t>
            </a:r>
          </a:p>
          <a:p>
            <a:pPr algn="l"/>
            <a:r>
              <a:rPr lang="es-CL" sz="5600" dirty="0"/>
              <a:t>3) En jornada diurna. </a:t>
            </a:r>
          </a:p>
          <a:p>
            <a:pPr algn="l"/>
            <a:r>
              <a:rPr lang="es-CL" sz="5600" dirty="0"/>
              <a:t> </a:t>
            </a:r>
          </a:p>
          <a:p>
            <a:pPr algn="l"/>
            <a:r>
              <a:rPr lang="es-CL" sz="5600" dirty="0"/>
              <a:t> </a:t>
            </a:r>
          </a:p>
          <a:p>
            <a:r>
              <a:rPr lang="es-CL" sz="5600" dirty="0"/>
              <a:t> </a:t>
            </a:r>
          </a:p>
          <a:p>
            <a:pPr algn="l"/>
            <a:endParaRPr lang="es-CL" sz="5600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848600" cy="833264"/>
          </a:xfrm>
        </p:spPr>
        <p:txBody>
          <a:bodyPr>
            <a:normAutofit fontScale="90000"/>
          </a:bodyPr>
          <a:lstStyle/>
          <a:p>
            <a:r>
              <a:rPr lang="es-CL" sz="2400" dirty="0"/>
              <a:t>¿</a:t>
            </a:r>
            <a:r>
              <a:rPr lang="es-CL" sz="2400" dirty="0" smtClean="0"/>
              <a:t>Cuál </a:t>
            </a:r>
            <a:r>
              <a:rPr lang="es-CL" sz="2400" dirty="0"/>
              <a:t>es la duración de la Práctica Profesional? </a:t>
            </a:r>
            <a:br>
              <a:rPr lang="es-CL" sz="2400" dirty="0"/>
            </a:br>
            <a:endParaRPr lang="es-CL" sz="2400" dirty="0"/>
          </a:p>
        </p:txBody>
      </p:sp>
      <p:pic>
        <p:nvPicPr>
          <p:cNvPr id="1026" name="Picture 2" descr="C:\Users\Marcelo\Desktop\Logo Centro Educacional Alberto Hurtado.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360" y="167049"/>
            <a:ext cx="1581720" cy="114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691680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6012160" y="352518"/>
            <a:ext cx="28257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Área Técnico-Profesional</a:t>
            </a:r>
            <a:endParaRPr lang="es-CL" sz="1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7" y="3717032"/>
            <a:ext cx="2088232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714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3212976"/>
            <a:ext cx="6264696" cy="3384376"/>
          </a:xfrm>
        </p:spPr>
        <p:txBody>
          <a:bodyPr>
            <a:normAutofit fontScale="25000" lnSpcReduction="20000"/>
          </a:bodyPr>
          <a:lstStyle/>
          <a:p>
            <a:endParaRPr lang="es-CL" dirty="0"/>
          </a:p>
          <a:p>
            <a:pPr algn="l"/>
            <a:r>
              <a:rPr lang="es-CL" sz="8000" dirty="0" smtClean="0"/>
              <a:t>En el caso de realizarse horas extraordinarias, o cuando los estudiantes se incorporen a un sistema de turnos desarrollados en otra jornada, estos acuerdos serán realizados entre el alumno o alumna y el tutor de la empresa e incorporado en el plan de práctica. </a:t>
            </a:r>
          </a:p>
          <a:p>
            <a:pPr algn="l"/>
            <a:r>
              <a:rPr lang="es-CL" sz="8000" dirty="0" smtClean="0"/>
              <a:t>En el caso de las horas extraordinarias, estas serán a su vez acumulativas del total de horas de práctica a realizar por los estudiantes.</a:t>
            </a:r>
          </a:p>
          <a:p>
            <a:pPr algn="l"/>
            <a:r>
              <a:rPr lang="es-CL" sz="8000" dirty="0" smtClean="0"/>
              <a:t>Los alumnos y alumnas que tengan un promedio de final de notas </a:t>
            </a:r>
            <a:r>
              <a:rPr lang="es-CL" sz="8000" dirty="0" smtClean="0"/>
              <a:t>en el </a:t>
            </a:r>
            <a:r>
              <a:rPr lang="es-CL" sz="8000" smtClean="0"/>
              <a:t>Plan Modular (3° y 4°medio), </a:t>
            </a:r>
            <a:r>
              <a:rPr lang="es-CL" sz="8000" smtClean="0"/>
              <a:t>igual </a:t>
            </a:r>
            <a:r>
              <a:rPr lang="es-CL" sz="8000" dirty="0" smtClean="0"/>
              <a:t>o superior a 6,0 (seis coma cero), podrán solicitar una rebaja horaria de un 15% de la duración total de su práctica. </a:t>
            </a:r>
          </a:p>
          <a:p>
            <a:pPr algn="l"/>
            <a:r>
              <a:rPr lang="es-CL" sz="5600" dirty="0"/>
              <a:t> </a:t>
            </a:r>
          </a:p>
          <a:p>
            <a:r>
              <a:rPr lang="es-CL" sz="5600" dirty="0"/>
              <a:t> </a:t>
            </a:r>
          </a:p>
          <a:p>
            <a:pPr algn="l"/>
            <a:endParaRPr lang="es-CL" sz="5600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848600" cy="833264"/>
          </a:xfrm>
        </p:spPr>
        <p:txBody>
          <a:bodyPr>
            <a:normAutofit fontScale="90000"/>
          </a:bodyPr>
          <a:lstStyle/>
          <a:p>
            <a:r>
              <a:rPr lang="es-CL" sz="2400" dirty="0"/>
              <a:t>¿</a:t>
            </a:r>
            <a:r>
              <a:rPr lang="es-CL" sz="2400" dirty="0" smtClean="0"/>
              <a:t>Cuál </a:t>
            </a:r>
            <a:r>
              <a:rPr lang="es-CL" sz="2400" dirty="0"/>
              <a:t>es la duración de la Práctica Profesional? </a:t>
            </a:r>
            <a:br>
              <a:rPr lang="es-CL" sz="2400" dirty="0"/>
            </a:br>
            <a:endParaRPr lang="es-CL" sz="2400" dirty="0"/>
          </a:p>
        </p:txBody>
      </p:sp>
      <p:pic>
        <p:nvPicPr>
          <p:cNvPr id="1026" name="Picture 2" descr="C:\Users\Marcelo\Desktop\Logo Centro Educacional Alberto Hurtado.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360" y="167049"/>
            <a:ext cx="1581720" cy="114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691680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6012160" y="352518"/>
            <a:ext cx="28257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Área Técnico-Profesional</a:t>
            </a:r>
            <a:endParaRPr lang="es-CL" sz="1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717032"/>
            <a:ext cx="1885046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718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3032956"/>
            <a:ext cx="6048672" cy="3528392"/>
          </a:xfrm>
        </p:spPr>
        <p:txBody>
          <a:bodyPr>
            <a:normAutofit fontScale="92500" lnSpcReduction="20000"/>
          </a:bodyPr>
          <a:lstStyle/>
          <a:p>
            <a:endParaRPr lang="es-CL" dirty="0"/>
          </a:p>
          <a:p>
            <a:r>
              <a:rPr lang="es-CL" dirty="0" smtClean="0"/>
              <a:t>Los </a:t>
            </a:r>
            <a:r>
              <a:rPr lang="es-CL" dirty="0"/>
              <a:t>alumnos o alumnas tendrán un periodo de tres años para realizar su práctica después de egresados. </a:t>
            </a:r>
          </a:p>
          <a:p>
            <a:r>
              <a:rPr lang="es-CL" dirty="0"/>
              <a:t> </a:t>
            </a:r>
          </a:p>
          <a:p>
            <a:r>
              <a:rPr lang="es-CL" dirty="0"/>
              <a:t>En el caso que el alumno o alumna haya excedido el tiempo de tres años, se deberá acreditar experiencia laboral, dentro del área de la especialidad de la cual se egresó de a lo menos 720 horas cronológicas mediante un certificado laboral que lo acredite. </a:t>
            </a:r>
          </a:p>
          <a:p>
            <a:r>
              <a:rPr lang="es-CL" dirty="0"/>
              <a:t> </a:t>
            </a:r>
          </a:p>
          <a:p>
            <a:pPr algn="l"/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848600" cy="833264"/>
          </a:xfrm>
        </p:spPr>
        <p:txBody>
          <a:bodyPr>
            <a:normAutofit fontScale="90000"/>
          </a:bodyPr>
          <a:lstStyle/>
          <a:p>
            <a:r>
              <a:rPr lang="es-CL" sz="2400" dirty="0"/>
              <a:t>¿</a:t>
            </a:r>
            <a:r>
              <a:rPr lang="es-CL" sz="2400" dirty="0" smtClean="0"/>
              <a:t>Cuál </a:t>
            </a:r>
            <a:r>
              <a:rPr lang="es-CL" sz="2400" dirty="0"/>
              <a:t>es el plazo máximo para realizar la Práctica Profesional? </a:t>
            </a:r>
            <a:br>
              <a:rPr lang="es-CL" sz="2400" dirty="0"/>
            </a:br>
            <a:endParaRPr lang="es-CL" sz="2400" dirty="0"/>
          </a:p>
        </p:txBody>
      </p:sp>
      <p:pic>
        <p:nvPicPr>
          <p:cNvPr id="1026" name="Picture 2" descr="C:\Users\Marcelo\Desktop\Logo Centro Educacional Alberto Hurtado.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360" y="167049"/>
            <a:ext cx="1581720" cy="114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691680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6012160" y="352518"/>
            <a:ext cx="28257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Área Técnico-Profesional</a:t>
            </a:r>
            <a:endParaRPr lang="es-CL" sz="1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645024"/>
            <a:ext cx="1885950" cy="2160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398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143</TotalTime>
  <Words>696</Words>
  <Application>Microsoft Office PowerPoint</Application>
  <PresentationFormat>Presentación en pantalla (4:3)</PresentationFormat>
  <Paragraphs>164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Equidad</vt:lpstr>
      <vt:lpstr>Centro Educacional Alberto Hurtado</vt:lpstr>
      <vt:lpstr>¿Qué es la Práctica Profesional’</vt:lpstr>
      <vt:lpstr>Requisitos para iniciar la Práctica Profesional</vt:lpstr>
      <vt:lpstr>¿Qué beneficios tiene un estudiante al realizar su Práctica Profesional?</vt:lpstr>
      <vt:lpstr>¿Cuáles son los documentos necesarios para iniciar la Práctica Profesional?</vt:lpstr>
      <vt:lpstr>¿Cuáles son los pasos a seguir para iniciar la Práctica Profesional?</vt:lpstr>
      <vt:lpstr>¿Cuál es la duración de la Práctica Profesional?  </vt:lpstr>
      <vt:lpstr>¿Cuál es la duración de la Práctica Profesional?  </vt:lpstr>
      <vt:lpstr>¿Cuál es el plazo máximo para realizar la Práctica Profesional?  </vt:lpstr>
      <vt:lpstr>¿Qué hacer durante la realización de la Práctica Profesional?</vt:lpstr>
      <vt:lpstr>¿Cuáles son los pasos a seguir al terminar la Práctica Profesional?</vt:lpstr>
      <vt:lpstr>Preguntas Frecuentes…</vt:lpstr>
      <vt:lpstr>Preguntas Frecuentes…</vt:lpstr>
      <vt:lpstr>Preguntas Frecuentes…</vt:lpstr>
      <vt:lpstr>Preguntas Frecuentes…</vt:lpstr>
      <vt:lpstr>Preguntas Frecuentes…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 y titulación</dc:title>
  <dc:creator>Marcelo</dc:creator>
  <cp:lastModifiedBy>Marcelo</cp:lastModifiedBy>
  <cp:revision>26</cp:revision>
  <dcterms:created xsi:type="dcterms:W3CDTF">2015-06-30T02:06:01Z</dcterms:created>
  <dcterms:modified xsi:type="dcterms:W3CDTF">2015-07-28T18:30:05Z</dcterms:modified>
</cp:coreProperties>
</file>